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B020D110-6859-4FA3-AC94-071EE7DF9D74}" type="datetimeFigureOut">
              <a:rPr lang="fr-FR" smtClean="0"/>
              <a:t>03/01/2022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65015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020D110-6859-4FA3-AC94-071EE7DF9D74}" type="datetimeFigureOut">
              <a:rPr lang="fr-FR" smtClean="0"/>
              <a:t>03/01/2022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2229612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020D110-6859-4FA3-AC94-071EE7DF9D74}" type="datetimeFigureOut">
              <a:rPr lang="fr-FR" smtClean="0"/>
              <a:t>03/01/2022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965587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020D110-6859-4FA3-AC94-071EE7DF9D74}" type="datetimeFigureOut">
              <a:rPr lang="fr-FR" smtClean="0"/>
              <a:t>03/01/2022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2502190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B020D110-6859-4FA3-AC94-071EE7DF9D74}" type="datetimeFigureOut">
              <a:rPr lang="fr-FR" smtClean="0"/>
              <a:t>03/01/2022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796903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020D110-6859-4FA3-AC94-071EE7DF9D74}" type="datetimeFigureOut">
              <a:rPr lang="fr-FR" smtClean="0"/>
              <a:t>03/01/2022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2068841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020D110-6859-4FA3-AC94-071EE7DF9D74}" type="datetimeFigureOut">
              <a:rPr lang="fr-FR" smtClean="0"/>
              <a:t>03/01/2022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2518636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B020D110-6859-4FA3-AC94-071EE7DF9D74}" type="datetimeFigureOut">
              <a:rPr lang="fr-FR" smtClean="0"/>
              <a:t>03/01/2022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710954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020D110-6859-4FA3-AC94-071EE7DF9D74}" type="datetimeFigureOut">
              <a:rPr lang="fr-FR" smtClean="0"/>
              <a:t>03/01/2022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755535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020D110-6859-4FA3-AC94-071EE7DF9D74}" type="datetimeFigureOut">
              <a:rPr lang="fr-FR" smtClean="0"/>
              <a:t>03/01/2022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3373841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020D110-6859-4FA3-AC94-071EE7DF9D74}" type="datetimeFigureOut">
              <a:rPr lang="fr-FR" smtClean="0"/>
              <a:t>03/01/2022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431914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20D110-6859-4FA3-AC94-071EE7DF9D74}" type="datetimeFigureOut">
              <a:rPr lang="fr-FR" smtClean="0"/>
              <a:t>03/01/2022</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F107AA-2B81-4A2C-AE69-BA65BE050152}" type="slidenum">
              <a:rPr lang="fr-FR" smtClean="0"/>
              <a:t>‹N°›</a:t>
            </a:fld>
            <a:endParaRPr lang="fr-FR"/>
          </a:p>
        </p:txBody>
      </p:sp>
    </p:spTree>
    <p:extLst>
      <p:ext uri="{BB962C8B-B14F-4D97-AF65-F5344CB8AC3E}">
        <p14:creationId xmlns:p14="http://schemas.microsoft.com/office/powerpoint/2010/main" val="4347844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9042" y="307333"/>
            <a:ext cx="11543764" cy="1800493"/>
          </a:xfrm>
          <a:prstGeom prst="rect">
            <a:avLst/>
          </a:prstGeom>
        </p:spPr>
        <p:txBody>
          <a:bodyPr wrap="square">
            <a:spAutoFit/>
          </a:bodyPr>
          <a:lstStyle/>
          <a:p>
            <a:pPr algn="just">
              <a:lnSpc>
                <a:spcPct val="150000"/>
              </a:lnSpc>
            </a:pPr>
            <a:r>
              <a:rPr lang="fr-FR" sz="2000" b="1" dirty="0" smtClean="0"/>
              <a:t>Synthèse des organomagnésiens </a:t>
            </a:r>
            <a:r>
              <a:rPr lang="fr-FR" sz="2000" b="1" dirty="0" err="1" smtClean="0"/>
              <a:t>alcyniques</a:t>
            </a:r>
            <a:endParaRPr lang="fr-FR" sz="2000" b="1" dirty="0" smtClean="0"/>
          </a:p>
          <a:p>
            <a:pPr algn="just">
              <a:lnSpc>
                <a:spcPct val="150000"/>
              </a:lnSpc>
            </a:pPr>
            <a:r>
              <a:rPr lang="fr-FR" dirty="0" smtClean="0"/>
              <a:t>Les alcynes étant beaucoup plus acides que les alcanes, l'atome d'hydrogène d'un alcyne terminal est arraché par l'organométallique. On a ainsi une voie d'accès aux organomagnésiens </a:t>
            </a:r>
            <a:r>
              <a:rPr lang="fr-FR" dirty="0" err="1" smtClean="0"/>
              <a:t>alcyniques</a:t>
            </a:r>
            <a:r>
              <a:rPr lang="fr-FR" dirty="0" smtClean="0"/>
              <a:t> qu'on ne peut pas préparer par union directe entre un halogénure et le magnésium.</a:t>
            </a:r>
          </a:p>
        </p:txBody>
      </p:sp>
      <p:sp>
        <p:nvSpPr>
          <p:cNvPr id="5" name="Rectangle 4"/>
          <p:cNvSpPr/>
          <p:nvPr/>
        </p:nvSpPr>
        <p:spPr>
          <a:xfrm>
            <a:off x="279042" y="2083973"/>
            <a:ext cx="11543764" cy="1015663"/>
          </a:xfrm>
          <a:prstGeom prst="rect">
            <a:avLst/>
          </a:prstGeom>
        </p:spPr>
        <p:txBody>
          <a:bodyPr wrap="square">
            <a:spAutoFit/>
          </a:bodyPr>
          <a:lstStyle/>
          <a:p>
            <a:pPr algn="just">
              <a:lnSpc>
                <a:spcPct val="150000"/>
              </a:lnSpc>
            </a:pPr>
            <a:r>
              <a:rPr lang="fr-FR" sz="2000" dirty="0"/>
              <a:t>Les magnésiens dérivant des alcynes sont des réactifs utiles qui permettent l'allongement des chaînes carbonées tout en préservant la possibilité de réactions d'addition sur la liaison triple.</a:t>
            </a:r>
          </a:p>
        </p:txBody>
      </p:sp>
      <p:sp>
        <p:nvSpPr>
          <p:cNvPr id="2" name="Rectangle 1"/>
          <p:cNvSpPr/>
          <p:nvPr/>
        </p:nvSpPr>
        <p:spPr>
          <a:xfrm>
            <a:off x="279042" y="3075783"/>
            <a:ext cx="11543764" cy="2862322"/>
          </a:xfrm>
          <a:prstGeom prst="rect">
            <a:avLst/>
          </a:prstGeom>
        </p:spPr>
        <p:txBody>
          <a:bodyPr wrap="square">
            <a:spAutoFit/>
          </a:bodyPr>
          <a:lstStyle/>
          <a:p>
            <a:pPr algn="just">
              <a:lnSpc>
                <a:spcPct val="150000"/>
              </a:lnSpc>
            </a:pPr>
            <a:r>
              <a:rPr lang="fr-FR" sz="2000" b="1" dirty="0"/>
              <a:t>Alkylation des ions </a:t>
            </a:r>
            <a:r>
              <a:rPr lang="fr-FR" sz="2000" b="1" dirty="0" err="1"/>
              <a:t>alcynure</a:t>
            </a:r>
            <a:endParaRPr lang="fr-FR" sz="2000" b="1" dirty="0"/>
          </a:p>
          <a:p>
            <a:pPr algn="just">
              <a:lnSpc>
                <a:spcPct val="150000"/>
              </a:lnSpc>
            </a:pPr>
            <a:r>
              <a:rPr lang="fr-FR" sz="2000" dirty="0"/>
              <a:t>Le cas des ions </a:t>
            </a:r>
            <a:r>
              <a:rPr lang="fr-FR" sz="2000" dirty="0" err="1"/>
              <a:t>alcynure</a:t>
            </a:r>
            <a:r>
              <a:rPr lang="fr-FR" sz="2000" dirty="0"/>
              <a:t> mérite d'être examiné plus en détail. La charge négative est bien supportée par un atome de carbone </a:t>
            </a:r>
            <a:r>
              <a:rPr lang="fr-FR" sz="2000" dirty="0" err="1"/>
              <a:t>digonal</a:t>
            </a:r>
            <a:r>
              <a:rPr lang="fr-FR" sz="2000" dirty="0"/>
              <a:t>. En termes d'hybridation on l'interprète par le fait qu'une orbitale </a:t>
            </a:r>
            <a:r>
              <a:rPr lang="fr-FR" sz="2000" dirty="0" err="1"/>
              <a:t>sp</a:t>
            </a:r>
            <a:r>
              <a:rPr lang="fr-FR" sz="2000" dirty="0"/>
              <a:t> possède un caractère s de 50 % donc des électrons de valence proches du noyau. L'ion </a:t>
            </a:r>
            <a:r>
              <a:rPr lang="fr-FR" sz="2000" dirty="0" err="1"/>
              <a:t>alcynure</a:t>
            </a:r>
            <a:r>
              <a:rPr lang="fr-FR" sz="2000" dirty="0"/>
              <a:t> dérivant de l'</a:t>
            </a:r>
            <a:r>
              <a:rPr lang="fr-FR" sz="2000" dirty="0" err="1"/>
              <a:t>éthyne</a:t>
            </a:r>
            <a:r>
              <a:rPr lang="fr-FR" sz="2000" dirty="0"/>
              <a:t> est un très bon nucléophile qui permet la synthèse d'alcynes monosubstitués par des réactions de substitutions nucléophiles </a:t>
            </a:r>
            <a:r>
              <a:rPr lang="fr-FR" sz="2000" dirty="0" err="1"/>
              <a:t>bimoléculaires</a:t>
            </a:r>
            <a:r>
              <a:rPr lang="fr-FR" sz="2000" dirty="0"/>
              <a:t> avec un halogénure primaire non substitué en b.</a:t>
            </a:r>
          </a:p>
        </p:txBody>
      </p:sp>
    </p:spTree>
    <p:extLst>
      <p:ext uri="{BB962C8B-B14F-4D97-AF65-F5344CB8AC3E}">
        <p14:creationId xmlns:p14="http://schemas.microsoft.com/office/powerpoint/2010/main" val="213598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3363" y="911324"/>
            <a:ext cx="10745274" cy="5035353"/>
          </a:xfrm>
          <a:prstGeom prst="rect">
            <a:avLst/>
          </a:prstGeom>
        </p:spPr>
        <p:txBody>
          <a:bodyPr wrap="square">
            <a:spAutoFit/>
          </a:bodyPr>
          <a:lstStyle/>
          <a:p>
            <a:pPr marL="285750" indent="-285750" algn="just">
              <a:lnSpc>
                <a:spcPct val="150000"/>
              </a:lnSpc>
              <a:buFont typeface="Wingdings" panose="05000000000000000000" pitchFamily="2" charset="2"/>
              <a:buChar char="q"/>
            </a:pPr>
            <a:r>
              <a:rPr lang="fr-FR" b="0" i="0" dirty="0" smtClean="0">
                <a:solidFill>
                  <a:srgbClr val="000000"/>
                </a:solidFill>
                <a:effectLst/>
              </a:rPr>
              <a:t>Les amines tertiaires substituées par des groupes différents, sont chirales. A la température ordinaire, les deux énantiomères ne peuvent généralement pas être séparés en raison de l'inversion de configuration rapide de l'atome d'azote.</a:t>
            </a:r>
          </a:p>
          <a:p>
            <a:pPr marL="285750" indent="-285750" algn="just">
              <a:lnSpc>
                <a:spcPct val="150000"/>
              </a:lnSpc>
              <a:buFont typeface="Wingdings" panose="05000000000000000000" pitchFamily="2" charset="2"/>
              <a:buChar char="q"/>
            </a:pPr>
            <a:r>
              <a:rPr lang="fr-FR" dirty="0" smtClean="0"/>
              <a:t>Les </a:t>
            </a:r>
            <a:r>
              <a:rPr lang="fr-FR" dirty="0" err="1" smtClean="0"/>
              <a:t>phosphanes</a:t>
            </a:r>
            <a:r>
              <a:rPr lang="fr-FR" dirty="0" smtClean="0"/>
              <a:t> substitués par des groupements différents sont chiraux. La hauteur de la barrière d'</a:t>
            </a:r>
            <a:r>
              <a:rPr lang="fr-FR" dirty="0" err="1" smtClean="0"/>
              <a:t>interconversion</a:t>
            </a:r>
            <a:r>
              <a:rPr lang="fr-FR" dirty="0" smtClean="0"/>
              <a:t> est généralement comprise entre 125 et 145 kJ.mol-1. Elle est suffisante pour qu'on puisse séparer les énantiomères à la température ordinaire. L'inversion pyramidale n'a lieu qu'à une température plus élevée.</a:t>
            </a:r>
          </a:p>
          <a:p>
            <a:pPr marL="285750" indent="-285750" algn="just">
              <a:lnSpc>
                <a:spcPct val="150000"/>
              </a:lnSpc>
              <a:buFont typeface="Wingdings" panose="05000000000000000000" pitchFamily="2" charset="2"/>
              <a:buChar char="q"/>
            </a:pPr>
            <a:r>
              <a:rPr lang="fr-FR" dirty="0" smtClean="0"/>
              <a:t>Les </a:t>
            </a:r>
            <a:r>
              <a:rPr lang="fr-FR" dirty="0" err="1" smtClean="0"/>
              <a:t>sulfoxydes</a:t>
            </a:r>
            <a:r>
              <a:rPr lang="fr-FR" dirty="0" smtClean="0"/>
              <a:t> présentent des barrières d'</a:t>
            </a:r>
            <a:r>
              <a:rPr lang="fr-FR" dirty="0" err="1" smtClean="0"/>
              <a:t>interconversion</a:t>
            </a:r>
            <a:r>
              <a:rPr lang="fr-FR" dirty="0" smtClean="0"/>
              <a:t> encore plus élevée, comprise entre 145 et 185 kJ.mol-1. Le mélange racémique peut être dédoublé en énantiomères à la température ordinaire.</a:t>
            </a:r>
          </a:p>
          <a:p>
            <a:pPr marL="285750" indent="-285750" algn="just">
              <a:lnSpc>
                <a:spcPct val="150000"/>
              </a:lnSpc>
              <a:buFont typeface="Wingdings" panose="05000000000000000000" pitchFamily="2" charset="2"/>
              <a:buChar char="q"/>
            </a:pPr>
            <a:r>
              <a:rPr lang="fr-FR" dirty="0" smtClean="0"/>
              <a:t>Lorsqu'il y a plusieurs atomes de carbone asymétriques dans la molécule, celle-ci peut être chirale ou bien achirale car la chiralité est une propriété globale de la structure. Le cas des acides tartriques (2R, 3R) et (2S, 3S) d'une part et (2R, 3S) d'autre part, constituent des exemples de cette situation.</a:t>
            </a:r>
            <a:endParaRPr lang="fr-FR" dirty="0"/>
          </a:p>
        </p:txBody>
      </p:sp>
    </p:spTree>
    <p:extLst>
      <p:ext uri="{BB962C8B-B14F-4D97-AF65-F5344CB8AC3E}">
        <p14:creationId xmlns:p14="http://schemas.microsoft.com/office/powerpoint/2010/main" val="1846075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4044" y="731286"/>
            <a:ext cx="8583912" cy="5395428"/>
          </a:xfrm>
          <a:prstGeom prst="rect">
            <a:avLst/>
          </a:prstGeom>
        </p:spPr>
      </p:pic>
    </p:spTree>
    <p:extLst>
      <p:ext uri="{BB962C8B-B14F-4D97-AF65-F5344CB8AC3E}">
        <p14:creationId xmlns:p14="http://schemas.microsoft.com/office/powerpoint/2010/main" val="825674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6947" y="428179"/>
            <a:ext cx="11578107" cy="6001643"/>
          </a:xfrm>
          <a:prstGeom prst="rect">
            <a:avLst/>
          </a:prstGeom>
        </p:spPr>
        <p:txBody>
          <a:bodyPr wrap="square">
            <a:spAutoFit/>
          </a:bodyPr>
          <a:lstStyle/>
          <a:p>
            <a:pPr algn="just">
              <a:lnSpc>
                <a:spcPct val="150000"/>
              </a:lnSpc>
            </a:pPr>
            <a:r>
              <a:rPr lang="fr-FR" sz="2000" b="1" dirty="0"/>
              <a:t>Molécules possédant un centre chiral</a:t>
            </a:r>
          </a:p>
          <a:p>
            <a:pPr algn="just">
              <a:lnSpc>
                <a:spcPct val="150000"/>
              </a:lnSpc>
            </a:pPr>
            <a:r>
              <a:rPr lang="fr-FR" sz="1900" b="1" dirty="0" smtClean="0"/>
              <a:t>Définition</a:t>
            </a:r>
            <a:endParaRPr lang="fr-FR" sz="1900" b="1" dirty="0"/>
          </a:p>
          <a:p>
            <a:pPr algn="just">
              <a:lnSpc>
                <a:spcPct val="150000"/>
              </a:lnSpc>
            </a:pPr>
            <a:r>
              <a:rPr lang="fr-FR" dirty="0"/>
              <a:t>On appelle centre chiral un atome maintenant un ensemble d'atomes ou de groupes d'atomes dans une disposition non superposable à son image dans un miroir. Cette notion de centre chiral est très générale et ne se limite pas aux composés du carbone.</a:t>
            </a:r>
          </a:p>
          <a:p>
            <a:pPr algn="just">
              <a:lnSpc>
                <a:spcPct val="150000"/>
              </a:lnSpc>
            </a:pPr>
            <a:r>
              <a:rPr lang="fr-FR" dirty="0"/>
              <a:t>Par exemple, dans le complexe Tris(</a:t>
            </a:r>
            <a:r>
              <a:rPr lang="fr-FR" dirty="0" err="1"/>
              <a:t>éthylènediamine</a:t>
            </a:r>
            <a:r>
              <a:rPr lang="fr-FR" dirty="0"/>
              <a:t>)cobalt (III) entre le Co (III) et l'</a:t>
            </a:r>
            <a:r>
              <a:rPr lang="fr-FR" dirty="0" err="1"/>
              <a:t>éthylènediamine</a:t>
            </a:r>
            <a:r>
              <a:rPr lang="fr-FR" dirty="0"/>
              <a:t> : [Co(en)3]2+, l'atome de cobalt est un centre chiral</a:t>
            </a:r>
            <a:r>
              <a:rPr lang="fr-FR" dirty="0" smtClean="0"/>
              <a:t>.</a:t>
            </a:r>
          </a:p>
          <a:p>
            <a:pPr algn="just">
              <a:lnSpc>
                <a:spcPct val="150000"/>
              </a:lnSpc>
            </a:pPr>
            <a:endParaRPr lang="fr-FR" dirty="0"/>
          </a:p>
          <a:p>
            <a:pPr algn="just">
              <a:lnSpc>
                <a:spcPct val="150000"/>
              </a:lnSpc>
            </a:pPr>
            <a:r>
              <a:rPr lang="fr-FR" sz="1900" b="1" dirty="0" smtClean="0"/>
              <a:t>Atome </a:t>
            </a:r>
            <a:r>
              <a:rPr lang="fr-FR" sz="1900" b="1" dirty="0"/>
              <a:t>de carbone asymétrique</a:t>
            </a:r>
          </a:p>
          <a:p>
            <a:pPr algn="just">
              <a:lnSpc>
                <a:spcPct val="150000"/>
              </a:lnSpc>
            </a:pPr>
            <a:r>
              <a:rPr lang="fr-FR" dirty="0"/>
              <a:t>Un exemple classique de centre chiral est celui d'un atome de carbone relié à quatre groupes différents. Il est appelé, traditionnellement, atome de carbone asymétrique. L'appellation carbone asymétrique, introduite par </a:t>
            </a:r>
            <a:r>
              <a:rPr lang="fr-FR" dirty="0" err="1"/>
              <a:t>van't</a:t>
            </a:r>
            <a:r>
              <a:rPr lang="fr-FR" dirty="0"/>
              <a:t> </a:t>
            </a:r>
            <a:r>
              <a:rPr lang="fr-FR" dirty="0" err="1"/>
              <a:t>Hoff</a:t>
            </a:r>
            <a:r>
              <a:rPr lang="fr-FR" dirty="0"/>
              <a:t> fait référence aux structures comportant un atome de carbone de ce type, qui ne possèdent aucun élément de symétrie et qui sont donc asymétriques. Un atome asymétrique, centre chiral, avec ses substituants, constitue un exemple de groupe </a:t>
            </a:r>
            <a:r>
              <a:rPr lang="fr-FR" dirty="0" err="1"/>
              <a:t>stéréogène</a:t>
            </a:r>
            <a:r>
              <a:rPr lang="fr-FR" dirty="0"/>
              <a:t> car il peut être considéré comme à l'origine d'une stéréo-isomérie.</a:t>
            </a:r>
          </a:p>
        </p:txBody>
      </p:sp>
    </p:spTree>
    <p:extLst>
      <p:ext uri="{BB962C8B-B14F-4D97-AF65-F5344CB8AC3E}">
        <p14:creationId xmlns:p14="http://schemas.microsoft.com/office/powerpoint/2010/main" val="100784778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TotalTime>
  <Words>519</Words>
  <Application>Microsoft Office PowerPoint</Application>
  <PresentationFormat>Grand écran</PresentationFormat>
  <Paragraphs>16</Paragraphs>
  <Slides>4</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4</vt:i4>
      </vt:variant>
    </vt:vector>
  </HeadingPairs>
  <TitlesOfParts>
    <vt:vector size="9" baseType="lpstr">
      <vt:lpstr>Arial</vt:lpstr>
      <vt:lpstr>Calibri</vt:lpstr>
      <vt:lpstr>Calibri Light</vt:lpstr>
      <vt:lpstr>Wingdings</vt:lpstr>
      <vt:lpstr>Thème Office</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A.may</dc:creator>
  <cp:lastModifiedBy>A.may</cp:lastModifiedBy>
  <cp:revision>8</cp:revision>
  <dcterms:created xsi:type="dcterms:W3CDTF">2022-01-03T16:38:18Z</dcterms:created>
  <dcterms:modified xsi:type="dcterms:W3CDTF">2022-01-03T17:52:02Z</dcterms:modified>
</cp:coreProperties>
</file>